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82" r:id="rId21"/>
    <p:sldId id="283" r:id="rId22"/>
    <p:sldId id="284" r:id="rId23"/>
    <p:sldId id="285" r:id="rId24"/>
    <p:sldId id="286" r:id="rId25"/>
    <p:sldId id="287" r:id="rId26"/>
    <p:sldId id="279" r:id="rId27"/>
    <p:sldId id="280" r:id="rId28"/>
    <p:sldId id="281" r:id="rId29"/>
    <p:sldId id="257" r:id="rId30"/>
    <p:sldId id="288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323FBB-C31B-4B04-AD7A-B8873C2117BC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5BFD25-0758-41A0-BF22-2AFDCF126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349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2631C97-2CF9-4DD4-A0E8-12B6B7A8AC10}" type="datetime1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www.tutorlijoch.com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5123-E431-48C7-953C-807AF94E8C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2011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92250-29D7-43CB-9454-7F8D562AD9EE}" type="datetime1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www.tutorlijoch.com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5123-E431-48C7-953C-807AF94E8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898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6645E-85BB-4B56-8D8C-EBE66E4BE8E0}" type="datetime1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www.tutorlijoch.com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5123-E431-48C7-953C-807AF94E8C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603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3AAE8-658B-4F71-B41F-14300609CA68}" type="datetime1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www.tutorlijoch.com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5123-E431-48C7-953C-807AF94E8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1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A4443-F308-4DBE-89EA-AC4145497FA4}" type="datetime1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www.tutorlijoch.com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5123-E431-48C7-953C-807AF94E8C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3528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131B-3EE5-42D6-924F-9920F54E984A}" type="datetime1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www.tutorlijoch.com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5123-E431-48C7-953C-807AF94E8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33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7B1-32BA-4348-98F5-AEDF988EE3FD}" type="datetime1">
              <a:rPr lang="en-US" smtClean="0"/>
              <a:t>10/26/2025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www.tutorlijoch.com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5123-E431-48C7-953C-807AF94E8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811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C587-B58F-4330-8C53-54459DC1EA0E}" type="datetime1">
              <a:rPr lang="en-US" smtClean="0"/>
              <a:t>10/26/2025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www.tutorlijoch.com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5123-E431-48C7-953C-807AF94E8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2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0E705-9A40-4AF7-B0CA-5FFB6D24468E}" type="datetime1">
              <a:rPr lang="en-US" smtClean="0"/>
              <a:t>10/26/2025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www.tutorlijoch.com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5123-E431-48C7-953C-807AF94E8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150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7937-1A38-4A5C-AFC3-AEDB407B30F3}" type="datetime1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www.tutorlijoch.com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5123-E431-48C7-953C-807AF94E8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467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1A9BA-D588-486E-BD85-10CDD55DAE89}" type="datetime1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www.tutorlijoch.com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85123-E431-48C7-953C-807AF94E8C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0309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63F9477-7EA2-4B82-ABF0-17B3CB3B103B}" type="datetime1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www.tutorlijoch.com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E285123-E431-48C7-953C-807AF94E8C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0145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62C3F-9E18-F095-6AA2-177F317A84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Divisibility Rules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042232-9CB3-F6B8-0A85-3D214B1A2D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i="1" dirty="0"/>
              <a:t>By 2, 3, 4, 5, 6, 8, 9, 10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1C8FBF-DA66-220B-5943-AA1521532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1656542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C5ADF-B3E9-BC2F-16D4-0E855F431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100B5-C47F-AD4A-5F96-BA9B772A9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8F25-4D95-73C6-297F-AE27C00E8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1</a:t>
            </a:r>
            <a:r>
              <a:rPr lang="en-US" dirty="0">
                <a:highlight>
                  <a:srgbClr val="FFFF00"/>
                </a:highlight>
              </a:rPr>
              <a:t>40</a:t>
            </a:r>
            <a:r>
              <a:rPr lang="en-US" dirty="0"/>
              <a:t>              Last two digits 40,   40 ÷ 4 = </a:t>
            </a:r>
            <a:r>
              <a:rPr lang="en-US" dirty="0">
                <a:highlight>
                  <a:srgbClr val="00FF00"/>
                </a:highlight>
              </a:rPr>
              <a:t>10</a:t>
            </a:r>
            <a:r>
              <a:rPr lang="en-US" dirty="0"/>
              <a:t>    Divisible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2,1</a:t>
            </a:r>
            <a:r>
              <a:rPr lang="en-US" dirty="0">
                <a:highlight>
                  <a:srgbClr val="FFFF00"/>
                </a:highlight>
              </a:rPr>
              <a:t>21</a:t>
            </a:r>
            <a:r>
              <a:rPr lang="en-US" dirty="0"/>
              <a:t>           Last two digits 21,   21 ÷ 4 = </a:t>
            </a:r>
            <a:r>
              <a:rPr lang="en-US" dirty="0">
                <a:highlight>
                  <a:srgbClr val="FF0000"/>
                </a:highlight>
              </a:rPr>
              <a:t>?</a:t>
            </a:r>
            <a:r>
              <a:rPr lang="en-US" dirty="0"/>
              <a:t>     Not  Divisible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25,4</a:t>
            </a:r>
            <a:r>
              <a:rPr lang="en-US" dirty="0">
                <a:highlight>
                  <a:srgbClr val="FFFF00"/>
                </a:highlight>
              </a:rPr>
              <a:t>53</a:t>
            </a:r>
            <a:r>
              <a:rPr lang="en-US" dirty="0"/>
              <a:t>         Last two digits 53,   53 ÷ 4 = </a:t>
            </a:r>
            <a:r>
              <a:rPr lang="en-US" dirty="0">
                <a:highlight>
                  <a:srgbClr val="FF0000"/>
                </a:highlight>
              </a:rPr>
              <a:t>?</a:t>
            </a:r>
            <a:r>
              <a:rPr lang="en-US" dirty="0"/>
              <a:t>     Not  Divisible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11,5</a:t>
            </a:r>
            <a:r>
              <a:rPr lang="en-US" dirty="0">
                <a:highlight>
                  <a:srgbClr val="FFFF00"/>
                </a:highlight>
              </a:rPr>
              <a:t>16</a:t>
            </a:r>
            <a:r>
              <a:rPr lang="en-US" dirty="0"/>
              <a:t>         Last two digits 16,   16 ÷ 4 = </a:t>
            </a:r>
            <a:r>
              <a:rPr lang="en-US" dirty="0">
                <a:highlight>
                  <a:srgbClr val="00FF00"/>
                </a:highlight>
              </a:rPr>
              <a:t>4</a:t>
            </a:r>
            <a:r>
              <a:rPr lang="en-US" dirty="0"/>
              <a:t>    Divisible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2E1097-3481-858D-E40A-B23231A01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3259325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9BD10-4155-D493-0872-BCE68A2C7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64618-325E-3CC3-C0C3-C35ACB0CA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Divisibility By “5”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92E22-3E1B-0496-5A74-28E440E16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solidFill>
                  <a:srgbClr val="202020"/>
                </a:solidFill>
              </a:rPr>
              <a:t>A number is divisible by 5 if its ones digit is 0 or 5.</a:t>
            </a:r>
          </a:p>
          <a:p>
            <a:pPr marL="0" indent="0">
              <a:buNone/>
            </a:pPr>
            <a:endParaRPr lang="en-US" dirty="0">
              <a:solidFill>
                <a:srgbClr val="20202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202020"/>
                </a:solidFill>
              </a:rPr>
              <a:t>Example</a:t>
            </a:r>
          </a:p>
          <a:p>
            <a:r>
              <a:rPr lang="en-US" dirty="0"/>
              <a:t>13,465</a:t>
            </a:r>
          </a:p>
          <a:p>
            <a:pPr marL="0" indent="0">
              <a:buNone/>
            </a:pPr>
            <a:r>
              <a:rPr lang="en-US" dirty="0"/>
              <a:t>   13,46</a:t>
            </a:r>
            <a:r>
              <a:rPr lang="en-US" u="sng" dirty="0">
                <a:highlight>
                  <a:srgbClr val="FFFF00"/>
                </a:highlight>
              </a:rPr>
              <a:t>5</a:t>
            </a:r>
          </a:p>
          <a:p>
            <a:r>
              <a:rPr lang="en-US" dirty="0"/>
              <a:t>The ones digit is “5” so the number 13,465 is divisible by 5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905AC54-232E-6794-D4A1-C01244249061}"/>
              </a:ext>
            </a:extLst>
          </p:cNvPr>
          <p:cNvCxnSpPr>
            <a:cxnSpLocks/>
          </p:cNvCxnSpPr>
          <p:nvPr/>
        </p:nvCxnSpPr>
        <p:spPr>
          <a:xfrm flipH="1">
            <a:off x="2228850" y="4129089"/>
            <a:ext cx="314325" cy="18653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0F99295-0A6E-CD0A-0916-AE6F75CB0C85}"/>
              </a:ext>
            </a:extLst>
          </p:cNvPr>
          <p:cNvSpPr txBox="1"/>
          <p:nvPr/>
        </p:nvSpPr>
        <p:spPr>
          <a:xfrm>
            <a:off x="2543175" y="3924462"/>
            <a:ext cx="1335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Ones Place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32F002-A23B-0DEC-0D6F-54C127042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2171194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5419B-E9CB-E406-029F-95C83D505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8B50B-575E-00C5-CFE5-F4EF9F786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Practice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6E26F-C76B-BC97-C9BA-3479EF0D1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Check if the numbers are divisible by 5 ?</a:t>
            </a:r>
          </a:p>
          <a:p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245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1,560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2,468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2,552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5B5861-BC3E-941B-D233-D806F9CA4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35511937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EF00C1-F11D-94F3-3882-4D32E5497D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6DF82-5E15-6C33-26FA-879B5E079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943EE-E1A2-05A6-7EE6-D3F1EA6C9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24</a:t>
            </a:r>
            <a:r>
              <a:rPr lang="en-US" dirty="0">
                <a:highlight>
                  <a:srgbClr val="00FF00"/>
                </a:highlight>
              </a:rPr>
              <a:t>5</a:t>
            </a:r>
            <a:r>
              <a:rPr lang="en-US" dirty="0"/>
              <a:t>                           </a:t>
            </a:r>
            <a:r>
              <a:rPr lang="en-US" dirty="0">
                <a:solidFill>
                  <a:srgbClr val="202020"/>
                </a:solidFill>
              </a:rPr>
              <a:t>ones digit is 5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1,56</a:t>
            </a:r>
            <a:r>
              <a:rPr lang="en-US" dirty="0">
                <a:highlight>
                  <a:srgbClr val="00FF00"/>
                </a:highlight>
              </a:rPr>
              <a:t>0</a:t>
            </a:r>
            <a:r>
              <a:rPr lang="en-US" dirty="0"/>
              <a:t>                        </a:t>
            </a:r>
            <a:r>
              <a:rPr lang="en-US" dirty="0">
                <a:solidFill>
                  <a:srgbClr val="202020"/>
                </a:solidFill>
              </a:rPr>
              <a:t>ones digit is 0  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2,46</a:t>
            </a:r>
            <a:r>
              <a:rPr lang="en-US" dirty="0">
                <a:highlight>
                  <a:srgbClr val="FF0000"/>
                </a:highlight>
              </a:rPr>
              <a:t>8</a:t>
            </a:r>
            <a:r>
              <a:rPr lang="en-US" dirty="0"/>
              <a:t>                        </a:t>
            </a:r>
            <a:r>
              <a:rPr lang="en-US" dirty="0">
                <a:solidFill>
                  <a:srgbClr val="202020"/>
                </a:solidFill>
              </a:rPr>
              <a:t>ones digit is not 0 or 5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2,55</a:t>
            </a:r>
            <a:r>
              <a:rPr lang="en-US" dirty="0">
                <a:highlight>
                  <a:srgbClr val="FF0000"/>
                </a:highlight>
              </a:rPr>
              <a:t>2</a:t>
            </a:r>
            <a:r>
              <a:rPr lang="en-US" dirty="0"/>
              <a:t>                        </a:t>
            </a:r>
            <a:r>
              <a:rPr lang="en-US" dirty="0">
                <a:solidFill>
                  <a:srgbClr val="202020"/>
                </a:solidFill>
              </a:rPr>
              <a:t>ones digit is not 0 or 5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>
              <a:highlight>
                <a:srgbClr val="FF0000"/>
              </a:highlight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F62E43-650A-0B2E-7D19-E671F49C1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28079816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F27288-B904-589A-8B72-D010EC288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CA23A-7A07-AB06-0B17-F6E9760C0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Divisibility By “6”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C0A65E-B880-7B80-EE54-0A022EAA3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202020"/>
                </a:solidFill>
              </a:rPr>
              <a:t>A number is divisible by 6 if it is divisible by both 2 and 3.</a:t>
            </a:r>
            <a:endParaRPr lang="en-US" dirty="0">
              <a:solidFill>
                <a:srgbClr val="202020"/>
              </a:solidFill>
            </a:endParaRPr>
          </a:p>
          <a:p>
            <a:pPr marL="0" indent="0">
              <a:buNone/>
            </a:pPr>
            <a:r>
              <a:rPr lang="en-US" i="1" dirty="0">
                <a:solidFill>
                  <a:srgbClr val="202020"/>
                </a:solidFill>
              </a:rPr>
              <a:t>Example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501</a:t>
            </a:r>
          </a:p>
          <a:p>
            <a:pPr marL="0" indent="0">
              <a:buNone/>
            </a:pPr>
            <a:r>
              <a:rPr lang="en-US" dirty="0"/>
              <a:t>Divisibility by 2                                     Divisibility by 3</a:t>
            </a:r>
          </a:p>
          <a:p>
            <a:pPr marL="0" indent="0">
              <a:buNone/>
            </a:pPr>
            <a:r>
              <a:rPr lang="en-US" dirty="0"/>
              <a:t>   50</a:t>
            </a:r>
            <a:r>
              <a:rPr lang="en-US" dirty="0">
                <a:highlight>
                  <a:srgbClr val="FFFF00"/>
                </a:highlight>
              </a:rPr>
              <a:t>1</a:t>
            </a:r>
            <a:r>
              <a:rPr lang="en-US" dirty="0"/>
              <a:t>                                                  5+0+1= 6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dirty="0"/>
              <a:t>The Number 501 is not divisible by both 2 &amp; 3 therefore it is not divisible by 6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1C86EF1-E611-1B8D-82EB-12F514968F7C}"/>
              </a:ext>
            </a:extLst>
          </p:cNvPr>
          <p:cNvCxnSpPr>
            <a:cxnSpLocks/>
          </p:cNvCxnSpPr>
          <p:nvPr/>
        </p:nvCxnSpPr>
        <p:spPr>
          <a:xfrm flipH="1">
            <a:off x="1771643" y="4286250"/>
            <a:ext cx="342907" cy="10081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7360B5E-7FE3-E283-6947-7BD06E7971C9}"/>
              </a:ext>
            </a:extLst>
          </p:cNvPr>
          <p:cNvSpPr txBox="1"/>
          <p:nvPr/>
        </p:nvSpPr>
        <p:spPr>
          <a:xfrm>
            <a:off x="2114550" y="4113014"/>
            <a:ext cx="1335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Once Place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4FD02C-7B3B-BC29-F455-029CF1FCBD27}"/>
              </a:ext>
            </a:extLst>
          </p:cNvPr>
          <p:cNvSpPr txBox="1"/>
          <p:nvPr/>
        </p:nvSpPr>
        <p:spPr>
          <a:xfrm>
            <a:off x="871537" y="4609548"/>
            <a:ext cx="39576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once place is “1” </a:t>
            </a:r>
          </a:p>
          <a:p>
            <a:r>
              <a:rPr lang="en-US" dirty="0"/>
              <a:t>since 1 is not an even number </a:t>
            </a:r>
          </a:p>
          <a:p>
            <a:r>
              <a:rPr lang="en-US" dirty="0"/>
              <a:t>the number 501 is </a:t>
            </a:r>
            <a:r>
              <a:rPr lang="en-US" dirty="0">
                <a:highlight>
                  <a:srgbClr val="FFFF00"/>
                </a:highlight>
              </a:rPr>
              <a:t>not divisible </a:t>
            </a:r>
            <a:r>
              <a:rPr lang="en-US" dirty="0"/>
              <a:t>by 2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87D08D-4958-C7BE-77E6-7B32B114CCA4}"/>
              </a:ext>
            </a:extLst>
          </p:cNvPr>
          <p:cNvSpPr txBox="1"/>
          <p:nvPr/>
        </p:nvSpPr>
        <p:spPr>
          <a:xfrm>
            <a:off x="5384008" y="4609547"/>
            <a:ext cx="39576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sum of the digits is 6 and is divisible by 3, the number 432 is </a:t>
            </a:r>
            <a:r>
              <a:rPr lang="en-US" dirty="0">
                <a:highlight>
                  <a:srgbClr val="FFFF00"/>
                </a:highlight>
              </a:rPr>
              <a:t>divisible</a:t>
            </a:r>
            <a:r>
              <a:rPr lang="en-US" dirty="0"/>
              <a:t> by 3</a:t>
            </a:r>
          </a:p>
          <a:p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9DB8841-C7E3-A029-014F-6873E5A40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5313047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CC4AA-E5BB-4D8C-E4A4-C7842819C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15200-1E71-8630-26FC-EBC230E06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Practice Questions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305E7-222E-1F12-412A-B39BFCEFAC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Check if the numbers are divisible by 6 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621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36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420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455842-F62D-A454-5DC2-97EF4455F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39142573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8A2699-303D-4830-4A71-A64CA5AE85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0363E-87BF-6CF4-99A2-CE5212A9B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2CD5C-DAD3-BC7D-BB62-D4951F7AB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621                 by  </a:t>
            </a:r>
            <a:r>
              <a:rPr lang="en-US" dirty="0">
                <a:highlight>
                  <a:srgbClr val="FF0000"/>
                </a:highlight>
              </a:rPr>
              <a:t>2</a:t>
            </a:r>
            <a:r>
              <a:rPr lang="en-US" dirty="0"/>
              <a:t> &amp; </a:t>
            </a:r>
            <a:r>
              <a:rPr lang="en-US" dirty="0">
                <a:highlight>
                  <a:srgbClr val="FFFF00"/>
                </a:highlight>
              </a:rPr>
              <a:t>3</a:t>
            </a:r>
            <a:r>
              <a:rPr lang="en-US" dirty="0"/>
              <a:t>      Not  Divisible   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36                   by  </a:t>
            </a:r>
            <a:r>
              <a:rPr lang="en-US" dirty="0">
                <a:highlight>
                  <a:srgbClr val="FFFF00"/>
                </a:highlight>
              </a:rPr>
              <a:t>2</a:t>
            </a:r>
            <a:r>
              <a:rPr lang="en-US" dirty="0"/>
              <a:t> &amp; </a:t>
            </a:r>
            <a:r>
              <a:rPr lang="en-US" dirty="0">
                <a:highlight>
                  <a:srgbClr val="FFFF00"/>
                </a:highlight>
              </a:rPr>
              <a:t>3</a:t>
            </a:r>
            <a:r>
              <a:rPr lang="en-US" dirty="0"/>
              <a:t>      Divisible 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420                 by  </a:t>
            </a:r>
            <a:r>
              <a:rPr lang="en-US" dirty="0">
                <a:highlight>
                  <a:srgbClr val="FFFF00"/>
                </a:highlight>
              </a:rPr>
              <a:t>2</a:t>
            </a:r>
            <a:r>
              <a:rPr lang="en-US" dirty="0"/>
              <a:t> &amp; </a:t>
            </a:r>
            <a:r>
              <a:rPr lang="en-US" dirty="0">
                <a:highlight>
                  <a:srgbClr val="FFFF00"/>
                </a:highlight>
              </a:rPr>
              <a:t>3</a:t>
            </a:r>
            <a:r>
              <a:rPr lang="en-US" dirty="0"/>
              <a:t>      Divisible 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25                    by  </a:t>
            </a:r>
            <a:r>
              <a:rPr lang="en-US" dirty="0">
                <a:highlight>
                  <a:srgbClr val="FF0000"/>
                </a:highlight>
              </a:rPr>
              <a:t>2</a:t>
            </a:r>
            <a:r>
              <a:rPr lang="en-US" dirty="0"/>
              <a:t> &amp; </a:t>
            </a:r>
            <a:r>
              <a:rPr lang="en-US" dirty="0">
                <a:highlight>
                  <a:srgbClr val="FF0000"/>
                </a:highlight>
              </a:rPr>
              <a:t>3</a:t>
            </a:r>
            <a:r>
              <a:rPr lang="en-US" dirty="0"/>
              <a:t>     Not  Divisible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A68CB5-6281-2CFD-25D7-8A8CE15DE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10621592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A053E-B102-7B3F-A6A5-1B76C5AD05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6E433-AAF4-EE00-0E44-40BB4EE64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Divisibility By “8”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8E43FB-5F0D-0803-BB2E-39B8651FB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>
                <a:solidFill>
                  <a:srgbClr val="202020"/>
                </a:solidFill>
              </a:rPr>
              <a:t>A number is divisible by 8 if the number formed by its </a:t>
            </a:r>
          </a:p>
          <a:p>
            <a:pPr>
              <a:buNone/>
            </a:pPr>
            <a:r>
              <a:rPr lang="en-US" sz="2400" dirty="0">
                <a:solidFill>
                  <a:srgbClr val="202020"/>
                </a:solidFill>
              </a:rPr>
              <a:t>last 3 digits is divisible by 8.</a:t>
            </a:r>
          </a:p>
          <a:p>
            <a:pPr marL="0" indent="0">
              <a:buNone/>
            </a:pPr>
            <a:endParaRPr lang="en-US" dirty="0">
              <a:solidFill>
                <a:srgbClr val="20202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202020"/>
                </a:solidFill>
              </a:rPr>
              <a:t>Example</a:t>
            </a:r>
          </a:p>
          <a:p>
            <a:r>
              <a:rPr lang="en-US" dirty="0"/>
              <a:t>82,648</a:t>
            </a:r>
          </a:p>
          <a:p>
            <a:pPr marL="0" indent="0">
              <a:buNone/>
            </a:pPr>
            <a:r>
              <a:rPr lang="en-US" dirty="0"/>
              <a:t>   82,</a:t>
            </a:r>
            <a:r>
              <a:rPr lang="en-US" dirty="0">
                <a:highlight>
                  <a:srgbClr val="FFFF00"/>
                </a:highlight>
              </a:rPr>
              <a:t>648</a:t>
            </a:r>
            <a:endParaRPr lang="en-US" u="sng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US" dirty="0"/>
              <a:t>  648 ÷ 8 = ____</a:t>
            </a:r>
          </a:p>
          <a:p>
            <a:r>
              <a:rPr lang="en-US" dirty="0"/>
              <a:t>                                                         The </a:t>
            </a:r>
            <a:r>
              <a:rPr lang="en-US" dirty="0">
                <a:solidFill>
                  <a:srgbClr val="202020"/>
                </a:solidFill>
              </a:rPr>
              <a:t>last 3 digits is divisible by  8 </a:t>
            </a:r>
          </a:p>
          <a:p>
            <a:r>
              <a:rPr lang="en-US" dirty="0"/>
              <a:t>                                                        so the number 82,160 is divisible by 8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17AA7AF-8D14-8370-0458-760302B8F9E2}"/>
              </a:ext>
            </a:extLst>
          </p:cNvPr>
          <p:cNvCxnSpPr>
            <a:cxnSpLocks/>
          </p:cNvCxnSpPr>
          <p:nvPr/>
        </p:nvCxnSpPr>
        <p:spPr>
          <a:xfrm flipH="1">
            <a:off x="2128837" y="4305219"/>
            <a:ext cx="314325" cy="18653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057F6B4-F096-6213-2DF2-2904EEB4B78A}"/>
              </a:ext>
            </a:extLst>
          </p:cNvPr>
          <p:cNvSpPr txBox="1"/>
          <p:nvPr/>
        </p:nvSpPr>
        <p:spPr>
          <a:xfrm>
            <a:off x="2443162" y="4029152"/>
            <a:ext cx="1335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Last 3 digits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3C71599-1F93-0F0D-6BAE-9C5C5B9A07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6885" y="3139445"/>
            <a:ext cx="1643158" cy="2148746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B69E57A-EB72-2197-5938-9B37356D8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17764052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2BAB99-D1E5-A8A1-8B77-D40972A029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589A5-32F9-6ADE-8E7E-940560D7A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Practice Questions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ECAC4-27CB-B0AB-9F44-B1E5422B8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Check if the numbers are divisible by 8 ?</a:t>
            </a:r>
          </a:p>
          <a:p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24,136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2,048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680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1,246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F100E8-35AC-95E0-A810-420D3D6AA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9516756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E867D8-181C-268A-43B7-20166B576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BFF47-D98B-45DC-F4B7-DD0593D51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A0C97F-B482-7669-5856-8CF5D03A5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24,</a:t>
            </a:r>
            <a:r>
              <a:rPr lang="en-US" dirty="0">
                <a:highlight>
                  <a:srgbClr val="FFFF00"/>
                </a:highlight>
              </a:rPr>
              <a:t>136</a:t>
            </a:r>
            <a:r>
              <a:rPr lang="en-US" dirty="0"/>
              <a:t>          136 ÷ 8 = </a:t>
            </a:r>
            <a:r>
              <a:rPr lang="en-US" dirty="0">
                <a:highlight>
                  <a:srgbClr val="00FF00"/>
                </a:highlight>
              </a:rPr>
              <a:t>17</a:t>
            </a:r>
            <a:r>
              <a:rPr lang="en-US" dirty="0"/>
              <a:t>    Divisible 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2,</a:t>
            </a:r>
            <a:r>
              <a:rPr lang="en-US" dirty="0">
                <a:highlight>
                  <a:srgbClr val="FFFF00"/>
                </a:highlight>
              </a:rPr>
              <a:t>048</a:t>
            </a:r>
            <a:r>
              <a:rPr lang="en-US" dirty="0"/>
              <a:t>            48 ÷ 8 = </a:t>
            </a:r>
            <a:r>
              <a:rPr lang="en-US" dirty="0">
                <a:highlight>
                  <a:srgbClr val="00FF00"/>
                </a:highlight>
              </a:rPr>
              <a:t>6</a:t>
            </a:r>
            <a:r>
              <a:rPr lang="en-US" dirty="0"/>
              <a:t>        Divisible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highlight>
                  <a:srgbClr val="FFFF00"/>
                </a:highlight>
              </a:rPr>
              <a:t>680</a:t>
            </a:r>
            <a:r>
              <a:rPr lang="en-US" dirty="0"/>
              <a:t>               680 ÷ 8 = </a:t>
            </a:r>
            <a:r>
              <a:rPr lang="en-US" dirty="0">
                <a:highlight>
                  <a:srgbClr val="00FF00"/>
                </a:highlight>
              </a:rPr>
              <a:t>85</a:t>
            </a:r>
            <a:r>
              <a:rPr lang="en-US" dirty="0"/>
              <a:t>    Divisible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1,</a:t>
            </a:r>
            <a:r>
              <a:rPr lang="en-US" dirty="0">
                <a:highlight>
                  <a:srgbClr val="FFFF00"/>
                </a:highlight>
              </a:rPr>
              <a:t>246</a:t>
            </a:r>
            <a:r>
              <a:rPr lang="en-US" dirty="0"/>
              <a:t>             246 ÷ 8 = </a:t>
            </a:r>
            <a:r>
              <a:rPr lang="en-US" dirty="0">
                <a:solidFill>
                  <a:srgbClr val="0070C0"/>
                </a:solidFill>
              </a:rPr>
              <a:t>?</a:t>
            </a:r>
            <a:r>
              <a:rPr lang="en-US" dirty="0"/>
              <a:t>      Not Divisible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A2569A-067B-2864-4F5E-8A16D61F1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813107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7BD74-F37A-774F-B9E4-00377DFFF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Divisibility By “2”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017DB-EE2E-C4E8-EC8C-FD230BFB2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202020"/>
                </a:solidFill>
              </a:rPr>
              <a:t>A number is divisible by 2 if its ones digit is even.</a:t>
            </a:r>
          </a:p>
          <a:p>
            <a:pPr marL="0" indent="0">
              <a:buNone/>
            </a:pPr>
            <a:endParaRPr lang="en-US" dirty="0">
              <a:solidFill>
                <a:srgbClr val="20202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202020"/>
                </a:solidFill>
              </a:rPr>
              <a:t>Example</a:t>
            </a:r>
          </a:p>
          <a:p>
            <a:r>
              <a:rPr lang="en-US" dirty="0"/>
              <a:t>82,152</a:t>
            </a:r>
          </a:p>
          <a:p>
            <a:pPr marL="0" indent="0">
              <a:buNone/>
            </a:pPr>
            <a:r>
              <a:rPr lang="en-US" dirty="0"/>
              <a:t>   82,15</a:t>
            </a:r>
            <a:r>
              <a:rPr lang="en-US" u="sng" dirty="0">
                <a:highlight>
                  <a:srgbClr val="FFFF00"/>
                </a:highlight>
              </a:rPr>
              <a:t>2</a:t>
            </a:r>
          </a:p>
          <a:p>
            <a:r>
              <a:rPr lang="en-US" dirty="0"/>
              <a:t>The once place is “2” since two is an even number </a:t>
            </a:r>
          </a:p>
          <a:p>
            <a:pPr marL="0" indent="0">
              <a:buNone/>
            </a:pPr>
            <a:r>
              <a:rPr lang="en-US" dirty="0"/>
              <a:t>   the number 82,152 is divisible by 2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7ECA130-5A0C-D4F8-1411-B6DC6429CFD8}"/>
              </a:ext>
            </a:extLst>
          </p:cNvPr>
          <p:cNvCxnSpPr>
            <a:cxnSpLocks/>
          </p:cNvCxnSpPr>
          <p:nvPr/>
        </p:nvCxnSpPr>
        <p:spPr>
          <a:xfrm flipH="1">
            <a:off x="2228850" y="4014795"/>
            <a:ext cx="314325" cy="18653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36D7485-3E06-1646-B387-1947A5F18F72}"/>
              </a:ext>
            </a:extLst>
          </p:cNvPr>
          <p:cNvSpPr txBox="1"/>
          <p:nvPr/>
        </p:nvSpPr>
        <p:spPr>
          <a:xfrm>
            <a:off x="2543175" y="3724438"/>
            <a:ext cx="1335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Ones Place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A3D2CF6-FB14-5699-472F-159CC1063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40401852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566A1-74AD-268E-A832-0512A767F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3EE1B-52EF-9883-AEE6-169FED7C6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Divisibility By “3”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0F7A7-146B-A9B0-2962-4BC0E0E58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solidFill>
                  <a:srgbClr val="202020"/>
                </a:solidFill>
              </a:rPr>
              <a:t>A number is divisible by 3 if the sum of its digits is divisible by 3.</a:t>
            </a:r>
          </a:p>
          <a:p>
            <a:pPr marL="0" indent="0">
              <a:buNone/>
            </a:pPr>
            <a:endParaRPr lang="en-US" dirty="0">
              <a:solidFill>
                <a:srgbClr val="20202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202020"/>
                </a:solidFill>
              </a:rPr>
              <a:t>Example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432</a:t>
            </a:r>
          </a:p>
          <a:p>
            <a:pPr marL="0" indent="0">
              <a:buNone/>
            </a:pPr>
            <a:r>
              <a:rPr lang="en-US" dirty="0"/>
              <a:t>   4+3+2= 9        </a:t>
            </a:r>
            <a:r>
              <a:rPr lang="en-US" sz="2000" i="1" dirty="0">
                <a:solidFill>
                  <a:srgbClr val="202020"/>
                </a:solidFill>
              </a:rPr>
              <a:t>sum of its digits </a:t>
            </a:r>
            <a:endParaRPr lang="en-US" i="1" u="sng" dirty="0">
              <a:highlight>
                <a:srgbClr val="FFFF00"/>
              </a:highlight>
            </a:endParaRPr>
          </a:p>
          <a:p>
            <a:r>
              <a:rPr lang="en-US" dirty="0"/>
              <a:t>  9 ÷ 3= 3</a:t>
            </a:r>
          </a:p>
          <a:p>
            <a:pPr marL="0" indent="0">
              <a:buNone/>
            </a:pPr>
            <a:r>
              <a:rPr lang="en-US" dirty="0"/>
              <a:t>   because the sum of the digits is 9 and is divisible by 3, </a:t>
            </a:r>
          </a:p>
          <a:p>
            <a:pPr marL="0" indent="0">
              <a:buNone/>
            </a:pPr>
            <a:r>
              <a:rPr lang="en-US" dirty="0"/>
              <a:t>	the number 432 is divisible by 3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E2B4552-A1EB-2FA2-7511-06AE1F683865}"/>
              </a:ext>
            </a:extLst>
          </p:cNvPr>
          <p:cNvCxnSpPr/>
          <p:nvPr/>
        </p:nvCxnSpPr>
        <p:spPr>
          <a:xfrm flipH="1">
            <a:off x="2728913" y="4414838"/>
            <a:ext cx="3714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41F7AB-6F0F-2C76-CDA0-60EBB2D67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31226433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F071A-9337-094A-B231-60DE5E6C7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C1F31-9EF0-31B2-00CB-08E205350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Practice Questions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6602E-773E-B1B6-29EA-701578E54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Check if the numbers are divisible by 3 ?</a:t>
            </a:r>
          </a:p>
          <a:p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325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402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663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520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10602A-AE77-0BC8-1395-6DDFBB294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27671475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32AAC-2AA1-4BF3-576B-57AF91486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2DD67-2E8E-2B85-DD26-957BB803A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BC860-4B79-D202-D0CC-4E35E4B613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325    3+2+5= 10        10 ÷3 = </a:t>
            </a:r>
            <a:r>
              <a:rPr lang="en-US" dirty="0">
                <a:highlight>
                  <a:srgbClr val="FF0000"/>
                </a:highlight>
              </a:rPr>
              <a:t>?</a:t>
            </a:r>
            <a:r>
              <a:rPr lang="en-US" dirty="0"/>
              <a:t>   Not Divisible 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402     4+0+2=6           6 ÷3= </a:t>
            </a:r>
            <a:r>
              <a:rPr lang="en-US" dirty="0">
                <a:highlight>
                  <a:srgbClr val="00FF00"/>
                </a:highlight>
              </a:rPr>
              <a:t>2</a:t>
            </a:r>
            <a:r>
              <a:rPr lang="en-US" dirty="0"/>
              <a:t>    Divisible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663      6+6+3 =15       15 ÷ 3= </a:t>
            </a:r>
            <a:r>
              <a:rPr lang="en-US" dirty="0">
                <a:highlight>
                  <a:srgbClr val="00FF00"/>
                </a:highlight>
              </a:rPr>
              <a:t>2</a:t>
            </a:r>
            <a:r>
              <a:rPr lang="en-US" dirty="0"/>
              <a:t>  Divisible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520       5+2+0= 7         7 ÷ 3= </a:t>
            </a:r>
            <a:r>
              <a:rPr lang="en-US" dirty="0">
                <a:highlight>
                  <a:srgbClr val="FF0000"/>
                </a:highlight>
              </a:rPr>
              <a:t>?</a:t>
            </a:r>
            <a:r>
              <a:rPr lang="en-US" dirty="0"/>
              <a:t>   Not Divisible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D2AC06-42F0-83D8-6D08-DA4385CCD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7916355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5AEBB2-8570-4DAB-6BFD-0440CDB54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EF6F3-A4C0-62C1-9348-1F0C4A2ED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Divisibility By “9”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3C1B5-797B-FA4B-A7EC-F06132B38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solidFill>
                  <a:srgbClr val="202020"/>
                </a:solidFill>
              </a:rPr>
              <a:t>A number is divisible by 3 if the sum of its digits is divisible by 3.</a:t>
            </a:r>
          </a:p>
          <a:p>
            <a:pPr marL="0" indent="0">
              <a:buNone/>
            </a:pPr>
            <a:endParaRPr lang="en-US" dirty="0">
              <a:solidFill>
                <a:srgbClr val="20202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202020"/>
                </a:solidFill>
              </a:rPr>
              <a:t>Example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432</a:t>
            </a:r>
          </a:p>
          <a:p>
            <a:pPr marL="0" indent="0">
              <a:buNone/>
            </a:pPr>
            <a:r>
              <a:rPr lang="en-US" dirty="0"/>
              <a:t>   4+3+2= 9 </a:t>
            </a:r>
          </a:p>
          <a:p>
            <a:pPr marL="0" indent="0">
              <a:buNone/>
            </a:pPr>
            <a:r>
              <a:rPr lang="en-US" dirty="0"/>
              <a:t>    9 ÷ 9= 1</a:t>
            </a:r>
          </a:p>
          <a:p>
            <a:pPr marL="0" indent="0">
              <a:buNone/>
            </a:pPr>
            <a:r>
              <a:rPr lang="en-US" dirty="0"/>
              <a:t>   because the sum of the digits is 9 and is divisible by 9, </a:t>
            </a:r>
          </a:p>
          <a:p>
            <a:pPr marL="0" indent="0">
              <a:buNone/>
            </a:pPr>
            <a:r>
              <a:rPr lang="en-US" dirty="0"/>
              <a:t>	the number 432 is divisible by 9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3A71E25-5F9A-8AB5-9AC0-CAD3A5F4B42C}"/>
              </a:ext>
            </a:extLst>
          </p:cNvPr>
          <p:cNvCxnSpPr>
            <a:cxnSpLocks/>
          </p:cNvCxnSpPr>
          <p:nvPr/>
        </p:nvCxnSpPr>
        <p:spPr>
          <a:xfrm flipH="1">
            <a:off x="2657473" y="4243385"/>
            <a:ext cx="357187" cy="1000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9F5BA8E-D09A-8F9A-4AB7-02185785603F}"/>
              </a:ext>
            </a:extLst>
          </p:cNvPr>
          <p:cNvSpPr txBox="1"/>
          <p:nvPr/>
        </p:nvSpPr>
        <p:spPr>
          <a:xfrm>
            <a:off x="3014660" y="3970225"/>
            <a:ext cx="1835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202020"/>
                </a:solidFill>
              </a:rPr>
              <a:t>sum of its digits </a:t>
            </a:r>
            <a:endParaRPr lang="en-US" b="1" i="1" u="sng" dirty="0">
              <a:highlight>
                <a:srgbClr val="FFFF00"/>
              </a:highlight>
            </a:endParaRPr>
          </a:p>
          <a:p>
            <a:endParaRPr lang="en-US" b="1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82A887-A4D0-31B3-4250-4570D6EE3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20872330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0D2B7-2FAC-5B9F-4273-04AFDF9726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8B9D5-8FCA-4D01-CF28-4D3DDE7FF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Practice Questions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1D7BA-890E-EF1E-C8E7-39AE2B1EC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Check if the numbers are divisible by 3 ?</a:t>
            </a:r>
          </a:p>
          <a:p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325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402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663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520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7C1CD6-0C14-DF61-9B13-EB4ADA783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1096508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442DF-0D33-C603-7DC1-0324141145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DBD6A-DBE5-94CE-F31B-2231A27C7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614F6-3DF5-5985-C1CA-E4DE27004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325    3+2+5= 10        10 ÷9 = </a:t>
            </a:r>
            <a:r>
              <a:rPr lang="en-US" dirty="0">
                <a:highlight>
                  <a:srgbClr val="FF0000"/>
                </a:highlight>
              </a:rPr>
              <a:t>?</a:t>
            </a:r>
            <a:r>
              <a:rPr lang="en-US" dirty="0"/>
              <a:t>    Not Divisible 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422     4+2+2=9             9 ÷9= </a:t>
            </a:r>
            <a:r>
              <a:rPr lang="en-US" dirty="0">
                <a:highlight>
                  <a:srgbClr val="00FF00"/>
                </a:highlight>
              </a:rPr>
              <a:t>1</a:t>
            </a:r>
            <a:r>
              <a:rPr lang="en-US" dirty="0"/>
              <a:t>    Divisible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693      6+9+3 =18       18 ÷ 3= </a:t>
            </a:r>
            <a:r>
              <a:rPr lang="en-US" dirty="0">
                <a:highlight>
                  <a:srgbClr val="00FF00"/>
                </a:highlight>
              </a:rPr>
              <a:t>2</a:t>
            </a:r>
            <a:r>
              <a:rPr lang="en-US" dirty="0"/>
              <a:t>    Divisible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520       5+2+0= 7         7 ÷ 9= </a:t>
            </a:r>
            <a:r>
              <a:rPr lang="en-US" dirty="0">
                <a:highlight>
                  <a:srgbClr val="FF0000"/>
                </a:highlight>
              </a:rPr>
              <a:t>?</a:t>
            </a:r>
            <a:r>
              <a:rPr lang="en-US" dirty="0"/>
              <a:t>      Not Divisible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9ED33D-3647-78FD-1AF0-B9EF590A2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7303211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34CE8E-7169-3612-7795-7EEC0F815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EF5B7-F6C4-AB11-B85A-42BD645F3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Divisibility By “10”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EFEFC-5898-1FB9-A721-08204C7C3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solidFill>
                  <a:srgbClr val="202020"/>
                </a:solidFill>
              </a:rPr>
              <a:t>A number is divisible by 10 if its ones digit is 0.</a:t>
            </a:r>
          </a:p>
          <a:p>
            <a:pPr marL="0" indent="0">
              <a:buNone/>
            </a:pPr>
            <a:endParaRPr lang="en-US" dirty="0">
              <a:solidFill>
                <a:srgbClr val="20202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202020"/>
                </a:solidFill>
              </a:rPr>
              <a:t>Example</a:t>
            </a:r>
          </a:p>
          <a:p>
            <a:r>
              <a:rPr lang="en-US" dirty="0"/>
              <a:t>82,152</a:t>
            </a:r>
          </a:p>
          <a:p>
            <a:pPr marL="0" indent="0">
              <a:buNone/>
            </a:pPr>
            <a:r>
              <a:rPr lang="en-US" dirty="0"/>
              <a:t>   82,15</a:t>
            </a:r>
            <a:r>
              <a:rPr lang="en-US" u="sng" dirty="0">
                <a:highlight>
                  <a:srgbClr val="FFFF00"/>
                </a:highlight>
              </a:rPr>
              <a:t>2</a:t>
            </a:r>
          </a:p>
          <a:p>
            <a:r>
              <a:rPr lang="en-US" dirty="0"/>
              <a:t>The ones place is “2” since it is not 0 </a:t>
            </a:r>
          </a:p>
          <a:p>
            <a:r>
              <a:rPr lang="en-US" dirty="0"/>
              <a:t>82,152 is not divisible by 10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19228C7-3881-5C65-AE93-AD6B3DEBF2C6}"/>
              </a:ext>
            </a:extLst>
          </p:cNvPr>
          <p:cNvCxnSpPr>
            <a:cxnSpLocks/>
          </p:cNvCxnSpPr>
          <p:nvPr/>
        </p:nvCxnSpPr>
        <p:spPr>
          <a:xfrm flipH="1">
            <a:off x="2228850" y="4100521"/>
            <a:ext cx="314325" cy="18653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92F6DB0-3085-74C0-33BC-4AC40FAC0DD2}"/>
              </a:ext>
            </a:extLst>
          </p:cNvPr>
          <p:cNvSpPr txBox="1"/>
          <p:nvPr/>
        </p:nvSpPr>
        <p:spPr>
          <a:xfrm>
            <a:off x="2543175" y="3824454"/>
            <a:ext cx="1335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Ones Place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91CADA-F1F0-914B-6A0D-D07D7F3F4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32104181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AC3DE-D8CF-F2FC-E7BD-7EC9BC416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777D6-9AF3-5929-91E8-6776E88DF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Practice Questions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DCC0C-1779-A9A9-B357-00624425E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Check if the numbers are divisible by 10 ?</a:t>
            </a:r>
          </a:p>
          <a:p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400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49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120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352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41BB1D-CABC-9E57-7EB6-A58ACED49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7226122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4E108-B138-83D8-E924-F4650A381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94A56-DB2E-432A-D600-93F893148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9CA44-8BB1-6CF9-8F12-012099A38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40</a:t>
            </a:r>
            <a:r>
              <a:rPr lang="en-US" dirty="0">
                <a:highlight>
                  <a:srgbClr val="00FF00"/>
                </a:highlight>
              </a:rPr>
              <a:t>0</a:t>
            </a:r>
            <a:r>
              <a:rPr lang="en-US" dirty="0"/>
              <a:t>                    Ones Place is 0       Divisible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4</a:t>
            </a:r>
            <a:r>
              <a:rPr lang="en-US" dirty="0">
                <a:highlight>
                  <a:srgbClr val="FF0000"/>
                </a:highlight>
              </a:rPr>
              <a:t>9</a:t>
            </a:r>
            <a:r>
              <a:rPr lang="en-US" dirty="0"/>
              <a:t>                 Ones Place is not 0        Not Divisible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12</a:t>
            </a:r>
            <a:r>
              <a:rPr lang="en-US" dirty="0">
                <a:highlight>
                  <a:srgbClr val="00FF00"/>
                </a:highlight>
              </a:rPr>
              <a:t>0</a:t>
            </a:r>
            <a:r>
              <a:rPr lang="en-US" dirty="0"/>
              <a:t>                     Ones Place is 0             Divisible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35</a:t>
            </a:r>
            <a:r>
              <a:rPr lang="en-US" dirty="0">
                <a:highlight>
                  <a:srgbClr val="FF0000"/>
                </a:highlight>
              </a:rPr>
              <a:t>2</a:t>
            </a:r>
            <a:r>
              <a:rPr lang="en-US" dirty="0"/>
              <a:t>                 Ones Place is not 0       Not Divisible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DD561F-642A-A43C-43BB-32A809D46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25319225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50DEE-0805-1AFB-53B4-CF2476D90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Summery</a:t>
            </a:r>
            <a:r>
              <a:rPr lang="en-US" dirty="0"/>
              <a:t>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7A0EA35-DBC0-C80B-53A4-0554644FEB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2999168"/>
              </p:ext>
            </p:extLst>
          </p:nvPr>
        </p:nvGraphicFramePr>
        <p:xfrm>
          <a:off x="954864" y="1783014"/>
          <a:ext cx="10282272" cy="4424386"/>
        </p:xfrm>
        <a:graphic>
          <a:graphicData uri="http://schemas.openxmlformats.org/drawingml/2006/table">
            <a:tbl>
              <a:tblPr/>
              <a:tblGrid>
                <a:gridCol w="5141136">
                  <a:extLst>
                    <a:ext uri="{9D8B030D-6E8A-4147-A177-3AD203B41FA5}">
                      <a16:colId xmlns:a16="http://schemas.microsoft.com/office/drawing/2014/main" val="876657589"/>
                    </a:ext>
                  </a:extLst>
                </a:gridCol>
                <a:gridCol w="5141136">
                  <a:extLst>
                    <a:ext uri="{9D8B030D-6E8A-4147-A177-3AD203B41FA5}">
                      <a16:colId xmlns:a16="http://schemas.microsoft.com/office/drawing/2014/main" val="578403128"/>
                    </a:ext>
                  </a:extLst>
                </a:gridCol>
              </a:tblGrid>
              <a:tr h="61097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dirty="0">
                          <a:solidFill>
                            <a:srgbClr val="202020"/>
                          </a:solidFill>
                          <a:effectLst/>
                        </a:rPr>
                        <a:t>2</a:t>
                      </a:r>
                      <a:endParaRPr lang="en-US" sz="1800" b="0" dirty="0">
                        <a:solidFill>
                          <a:srgbClr val="202020"/>
                        </a:solidFill>
                        <a:effectLst/>
                      </a:endParaRPr>
                    </a:p>
                  </a:txBody>
                  <a:tcPr marL="74509" marR="74509" marT="37255" marB="37255" anchor="ctr">
                    <a:lnL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b="0" dirty="0">
                          <a:solidFill>
                            <a:srgbClr val="202020"/>
                          </a:solidFill>
                          <a:effectLst/>
                        </a:rPr>
                        <a:t>A number is divisible by 2 if its ones digit is even.</a:t>
                      </a:r>
                    </a:p>
                  </a:txBody>
                  <a:tcPr marL="74509" marR="74509" marT="37255" marB="37255" anchor="ctr">
                    <a:lnL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4036446"/>
                  </a:ext>
                </a:extLst>
              </a:tr>
              <a:tr h="61097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dirty="0">
                          <a:solidFill>
                            <a:srgbClr val="202020"/>
                          </a:solidFill>
                          <a:effectLst/>
                        </a:rPr>
                        <a:t>3</a:t>
                      </a:r>
                      <a:endParaRPr lang="en-US" sz="1800" b="0" dirty="0">
                        <a:solidFill>
                          <a:srgbClr val="202020"/>
                        </a:solidFill>
                        <a:effectLst/>
                      </a:endParaRPr>
                    </a:p>
                  </a:txBody>
                  <a:tcPr marL="74509" marR="74509" marT="37255" marB="37255" anchor="ctr">
                    <a:lnL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b="0" dirty="0">
                          <a:solidFill>
                            <a:srgbClr val="202020"/>
                          </a:solidFill>
                          <a:effectLst/>
                        </a:rPr>
                        <a:t>A number is divisible by 3 if the sum of its digits is divisible by 3.</a:t>
                      </a:r>
                    </a:p>
                  </a:txBody>
                  <a:tcPr marL="74509" marR="74509" marT="37255" marB="37255" anchor="ctr">
                    <a:lnL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836184"/>
                  </a:ext>
                </a:extLst>
              </a:tr>
              <a:tr h="61097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>
                          <a:solidFill>
                            <a:srgbClr val="202020"/>
                          </a:solidFill>
                          <a:effectLst/>
                        </a:rPr>
                        <a:t>4</a:t>
                      </a:r>
                      <a:endParaRPr lang="en-US" sz="1800" b="0">
                        <a:solidFill>
                          <a:srgbClr val="202020"/>
                        </a:solidFill>
                        <a:effectLst/>
                      </a:endParaRPr>
                    </a:p>
                  </a:txBody>
                  <a:tcPr marL="74509" marR="74509" marT="37255" marB="37255" anchor="ctr">
                    <a:lnL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b="0" dirty="0">
                          <a:solidFill>
                            <a:srgbClr val="202020"/>
                          </a:solidFill>
                          <a:effectLst/>
                        </a:rPr>
                        <a:t>A number is divisible by 4 if the number formed by its last 2 digits is divisible by 4.</a:t>
                      </a:r>
                    </a:p>
                  </a:txBody>
                  <a:tcPr marL="74509" marR="74509" marT="37255" marB="37255" anchor="ctr">
                    <a:lnL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315331"/>
                  </a:ext>
                </a:extLst>
              </a:tr>
              <a:tr h="34274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>
                          <a:solidFill>
                            <a:srgbClr val="202020"/>
                          </a:solidFill>
                          <a:effectLst/>
                        </a:rPr>
                        <a:t>5</a:t>
                      </a:r>
                      <a:endParaRPr lang="en-US" sz="1800" b="0">
                        <a:solidFill>
                          <a:srgbClr val="202020"/>
                        </a:solidFill>
                        <a:effectLst/>
                      </a:endParaRPr>
                    </a:p>
                  </a:txBody>
                  <a:tcPr marL="74509" marR="74509" marT="37255" marB="37255" anchor="ctr">
                    <a:lnL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b="0" dirty="0">
                          <a:solidFill>
                            <a:srgbClr val="202020"/>
                          </a:solidFill>
                          <a:effectLst/>
                        </a:rPr>
                        <a:t>A number is divisible by 5 if its ones digit is 0 or 5.</a:t>
                      </a:r>
                    </a:p>
                  </a:txBody>
                  <a:tcPr marL="74509" marR="74509" marT="37255" marB="37255" anchor="ctr">
                    <a:lnL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363127"/>
                  </a:ext>
                </a:extLst>
              </a:tr>
              <a:tr h="61097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 dirty="0">
                          <a:solidFill>
                            <a:srgbClr val="202020"/>
                          </a:solidFill>
                          <a:effectLst/>
                        </a:rPr>
                        <a:t>6</a:t>
                      </a:r>
                      <a:endParaRPr lang="en-US" sz="1800" b="0" dirty="0">
                        <a:solidFill>
                          <a:srgbClr val="202020"/>
                        </a:solidFill>
                        <a:effectLst/>
                      </a:endParaRPr>
                    </a:p>
                  </a:txBody>
                  <a:tcPr marL="74509" marR="74509" marT="37255" marB="37255" anchor="ctr">
                    <a:lnL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b="0" dirty="0">
                          <a:solidFill>
                            <a:srgbClr val="202020"/>
                          </a:solidFill>
                          <a:effectLst/>
                        </a:rPr>
                        <a:t>A number is divisible by 6 if it is divisible by both 2 and 3.</a:t>
                      </a:r>
                    </a:p>
                  </a:txBody>
                  <a:tcPr marL="74509" marR="74509" marT="37255" marB="37255" anchor="ctr">
                    <a:lnL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872196"/>
                  </a:ext>
                </a:extLst>
              </a:tr>
              <a:tr h="61097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>
                          <a:solidFill>
                            <a:srgbClr val="202020"/>
                          </a:solidFill>
                          <a:effectLst/>
                        </a:rPr>
                        <a:t>8</a:t>
                      </a:r>
                      <a:endParaRPr lang="en-US" sz="1800" b="0">
                        <a:solidFill>
                          <a:srgbClr val="202020"/>
                        </a:solidFill>
                        <a:effectLst/>
                      </a:endParaRPr>
                    </a:p>
                  </a:txBody>
                  <a:tcPr marL="74509" marR="74509" marT="37255" marB="37255" anchor="ctr">
                    <a:lnL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b="0" dirty="0">
                          <a:solidFill>
                            <a:srgbClr val="202020"/>
                          </a:solidFill>
                          <a:effectLst/>
                        </a:rPr>
                        <a:t>A number is divisible by 8 if the number formed by its last 3 digits is divisible by 8.</a:t>
                      </a:r>
                    </a:p>
                  </a:txBody>
                  <a:tcPr marL="74509" marR="74509" marT="37255" marB="37255" anchor="ctr">
                    <a:lnL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2751423"/>
                  </a:ext>
                </a:extLst>
              </a:tr>
              <a:tr h="61097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>
                          <a:solidFill>
                            <a:srgbClr val="202020"/>
                          </a:solidFill>
                          <a:effectLst/>
                        </a:rPr>
                        <a:t>9</a:t>
                      </a:r>
                      <a:endParaRPr lang="en-US" sz="1800" b="0">
                        <a:solidFill>
                          <a:srgbClr val="202020"/>
                        </a:solidFill>
                        <a:effectLst/>
                      </a:endParaRPr>
                    </a:p>
                  </a:txBody>
                  <a:tcPr marL="74509" marR="74509" marT="37255" marB="37255" anchor="ctr">
                    <a:lnL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b="0" dirty="0">
                          <a:solidFill>
                            <a:srgbClr val="202020"/>
                          </a:solidFill>
                          <a:effectLst/>
                        </a:rPr>
                        <a:t>A number is divisible by 9 if the sum of its digits is divisible by 9.</a:t>
                      </a:r>
                    </a:p>
                  </a:txBody>
                  <a:tcPr marL="74509" marR="74509" marT="37255" marB="37255" anchor="ctr">
                    <a:lnL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15902"/>
                  </a:ext>
                </a:extLst>
              </a:tr>
              <a:tr h="34274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b="1">
                          <a:solidFill>
                            <a:srgbClr val="202020"/>
                          </a:solidFill>
                          <a:effectLst/>
                        </a:rPr>
                        <a:t>10</a:t>
                      </a:r>
                      <a:endParaRPr lang="en-US" sz="1800" b="0">
                        <a:solidFill>
                          <a:srgbClr val="202020"/>
                        </a:solidFill>
                        <a:effectLst/>
                      </a:endParaRPr>
                    </a:p>
                  </a:txBody>
                  <a:tcPr marL="74509" marR="74509" marT="37255" marB="37255" anchor="ctr">
                    <a:lnL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800" b="0" dirty="0">
                          <a:solidFill>
                            <a:srgbClr val="202020"/>
                          </a:solidFill>
                          <a:effectLst/>
                        </a:rPr>
                        <a:t>A number is divisible by 10 if its ones digit is 0.</a:t>
                      </a:r>
                    </a:p>
                  </a:txBody>
                  <a:tcPr marL="74509" marR="74509" marT="37255" marB="37255" anchor="ctr">
                    <a:lnL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B5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919692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8468C-67F7-5E29-3C2D-13C686818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3802080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A1FC4-97C4-0D23-521C-736A04C05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Practice Questions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F49FD-F615-350D-D71C-F7437212D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Check if the numbers are divisible by 2 ?</a:t>
            </a:r>
          </a:p>
          <a:p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56,237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49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124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650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E7A632-9A19-54DC-DACC-563454977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12691652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E7A8A-258D-9F92-86AE-50A8727DF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600075"/>
            <a:ext cx="9720073" cy="57092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8000" dirty="0"/>
          </a:p>
          <a:p>
            <a:pPr marL="0" indent="0" algn="ctr">
              <a:buNone/>
            </a:pPr>
            <a:endParaRPr lang="en-US" sz="8000" dirty="0"/>
          </a:p>
          <a:p>
            <a:pPr marL="0" indent="0" algn="ctr">
              <a:buNone/>
            </a:pPr>
            <a:r>
              <a:rPr lang="en-US" sz="8000" dirty="0"/>
              <a:t>   www.tutorlijoch.com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5E09B0-0AD7-5E10-3B57-13CACC2FF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www.tutorlijoch.com</a:t>
            </a:r>
          </a:p>
        </p:txBody>
      </p:sp>
      <p:pic>
        <p:nvPicPr>
          <p:cNvPr id="6" name="Picture 5" descr="A blue globe with white text&#10;&#10;AI-generated content may be incorrect.">
            <a:extLst>
              <a:ext uri="{FF2B5EF4-FFF2-40B4-BE49-F238E27FC236}">
                <a16:creationId xmlns:a16="http://schemas.microsoft.com/office/drawing/2014/main" id="{D0D6E6EA-DCC3-6605-F799-75E79EADE1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273" y="3228709"/>
            <a:ext cx="990866" cy="990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214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04DD7B-8D2E-74EB-5D46-5EBB21963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19ED2-A7C5-4338-B557-0B30BC143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FC60F-935B-1D68-E556-01329BD96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56,23</a:t>
            </a:r>
            <a:r>
              <a:rPr lang="en-US" dirty="0">
                <a:highlight>
                  <a:srgbClr val="FF0000"/>
                </a:highlight>
              </a:rPr>
              <a:t>7</a:t>
            </a:r>
            <a:r>
              <a:rPr lang="en-US" dirty="0"/>
              <a:t>                   7 is an odd number               Not Divisible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4</a:t>
            </a:r>
            <a:r>
              <a:rPr lang="en-US" dirty="0">
                <a:highlight>
                  <a:srgbClr val="FF0000"/>
                </a:highlight>
              </a:rPr>
              <a:t>9</a:t>
            </a:r>
            <a:r>
              <a:rPr lang="en-US" dirty="0"/>
              <a:t>                          9 is an odd number               Not Divisible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12</a:t>
            </a:r>
            <a:r>
              <a:rPr lang="en-US" dirty="0">
                <a:highlight>
                  <a:srgbClr val="00FF00"/>
                </a:highlight>
              </a:rPr>
              <a:t>4</a:t>
            </a:r>
            <a:r>
              <a:rPr lang="en-US" dirty="0"/>
              <a:t>                        4 is an even number              Divisible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65</a:t>
            </a:r>
            <a:r>
              <a:rPr lang="en-US" dirty="0">
                <a:highlight>
                  <a:srgbClr val="00FF00"/>
                </a:highlight>
              </a:rPr>
              <a:t>0</a:t>
            </a:r>
            <a:r>
              <a:rPr lang="en-US" dirty="0"/>
              <a:t>                        0 is an even number              Divisible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AD2D33-D0BD-06B2-2612-7A8244BB9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2846531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F05F6-2A92-4158-CB6C-661DB3151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40F1D-4D34-C6B6-E800-E7B30BDF2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Divisibility By “3”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A9C03-0239-1B5E-6833-A453A0B51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solidFill>
                  <a:srgbClr val="202020"/>
                </a:solidFill>
              </a:rPr>
              <a:t>A number is divisible by 3 if the sum of its digits is divisible by 3.</a:t>
            </a:r>
          </a:p>
          <a:p>
            <a:pPr marL="0" indent="0">
              <a:buNone/>
            </a:pPr>
            <a:endParaRPr lang="en-US" dirty="0">
              <a:solidFill>
                <a:srgbClr val="20202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202020"/>
                </a:solidFill>
              </a:rPr>
              <a:t>Example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432</a:t>
            </a:r>
          </a:p>
          <a:p>
            <a:pPr marL="0" indent="0">
              <a:buNone/>
            </a:pPr>
            <a:r>
              <a:rPr lang="en-US" dirty="0"/>
              <a:t>   4+3+2= 9        </a:t>
            </a:r>
            <a:r>
              <a:rPr lang="en-US" sz="2000" i="1" dirty="0">
                <a:solidFill>
                  <a:srgbClr val="202020"/>
                </a:solidFill>
              </a:rPr>
              <a:t>sum of its digits </a:t>
            </a:r>
            <a:endParaRPr lang="en-US" i="1" u="sng" dirty="0">
              <a:highlight>
                <a:srgbClr val="FFFF00"/>
              </a:highlight>
            </a:endParaRPr>
          </a:p>
          <a:p>
            <a:r>
              <a:rPr lang="en-US" dirty="0"/>
              <a:t>  9 ÷ 3= 3</a:t>
            </a:r>
          </a:p>
          <a:p>
            <a:pPr marL="0" indent="0">
              <a:buNone/>
            </a:pPr>
            <a:r>
              <a:rPr lang="en-US" dirty="0"/>
              <a:t>   because the sum of the digits is 9 and is divisible by 3, </a:t>
            </a:r>
          </a:p>
          <a:p>
            <a:pPr marL="0" indent="0">
              <a:buNone/>
            </a:pPr>
            <a:r>
              <a:rPr lang="en-US" dirty="0"/>
              <a:t>	the number 432 is divisible by 3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A79E1EB-1B36-7304-278D-8475AEACCDC3}"/>
              </a:ext>
            </a:extLst>
          </p:cNvPr>
          <p:cNvCxnSpPr/>
          <p:nvPr/>
        </p:nvCxnSpPr>
        <p:spPr>
          <a:xfrm flipH="1">
            <a:off x="2728913" y="4414838"/>
            <a:ext cx="3714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A9A6714-5449-50BF-B59A-D9D9072E0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1545988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61668-4F0A-BA67-24B4-205DAD995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6377A-C7BD-88BA-264C-EA39329F7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Practice Questions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691D9-A8AD-5BA4-7CF5-1712A482E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Check if the numbers are divisible by 3 ?</a:t>
            </a:r>
          </a:p>
          <a:p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325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402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663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520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7D103E-F66E-8094-4856-EC86D7A1A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4029437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833D6-C10E-5379-C1F6-7F578177F2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DAD00-2416-E48A-CD83-FA3A279C0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7CCA2-6442-34C5-4726-064747587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325    3+2+5= 10        10 ÷3 = </a:t>
            </a:r>
            <a:r>
              <a:rPr lang="en-US" dirty="0">
                <a:highlight>
                  <a:srgbClr val="FF0000"/>
                </a:highlight>
              </a:rPr>
              <a:t>?</a:t>
            </a:r>
            <a:r>
              <a:rPr lang="en-US" dirty="0"/>
              <a:t>   Not Divisible 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402     4+0+2=6           6 ÷3= </a:t>
            </a:r>
            <a:r>
              <a:rPr lang="en-US" dirty="0">
                <a:highlight>
                  <a:srgbClr val="00FF00"/>
                </a:highlight>
              </a:rPr>
              <a:t>2</a:t>
            </a:r>
            <a:r>
              <a:rPr lang="en-US" dirty="0"/>
              <a:t>    Divisible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663      6+6+3 =15       15 ÷ 3= </a:t>
            </a:r>
            <a:r>
              <a:rPr lang="en-US" dirty="0">
                <a:highlight>
                  <a:srgbClr val="00FF00"/>
                </a:highlight>
              </a:rPr>
              <a:t>2</a:t>
            </a:r>
            <a:r>
              <a:rPr lang="en-US" dirty="0"/>
              <a:t>  Divisible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520       5+2+0= 7         7 ÷ 3= </a:t>
            </a:r>
            <a:r>
              <a:rPr lang="en-US" dirty="0">
                <a:highlight>
                  <a:srgbClr val="FF0000"/>
                </a:highlight>
              </a:rPr>
              <a:t>?</a:t>
            </a:r>
            <a:r>
              <a:rPr lang="en-US" dirty="0"/>
              <a:t>   Not Divisible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31A502-0D28-7899-C677-2A809C51D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998416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EEC68-C8EB-BB06-7BBB-B281AE7C3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3E0C6-397B-695A-BE66-BBEC2A0EE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Divisibility By “4”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1D4C3-67B7-405D-A706-3F2CDA298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202020"/>
                </a:solidFill>
              </a:rPr>
              <a:t>A number is divisible by 4 if the number formed                                                             by its last 2 digits is divisible by 4.</a:t>
            </a:r>
          </a:p>
          <a:p>
            <a:pPr marL="0" indent="0">
              <a:buNone/>
            </a:pPr>
            <a:endParaRPr lang="en-US" dirty="0">
              <a:solidFill>
                <a:srgbClr val="20202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202020"/>
                </a:solidFill>
              </a:rPr>
              <a:t>Example</a:t>
            </a:r>
          </a:p>
          <a:p>
            <a:r>
              <a:rPr lang="en-US" dirty="0"/>
              <a:t>2,532</a:t>
            </a:r>
          </a:p>
          <a:p>
            <a:pPr marL="0" indent="0">
              <a:buNone/>
            </a:pPr>
            <a:r>
              <a:rPr lang="en-US" dirty="0"/>
              <a:t>   2,5</a:t>
            </a:r>
            <a:r>
              <a:rPr lang="en-US" dirty="0">
                <a:highlight>
                  <a:srgbClr val="FFFF00"/>
                </a:highlight>
              </a:rPr>
              <a:t>32</a:t>
            </a:r>
            <a:endParaRPr lang="en-US" u="sng" dirty="0">
              <a:highlight>
                <a:srgbClr val="FFFF00"/>
              </a:highlight>
            </a:endParaRPr>
          </a:p>
          <a:p>
            <a:r>
              <a:rPr lang="en-US" dirty="0"/>
              <a:t>32 ÷ 4 = 8</a:t>
            </a:r>
          </a:p>
          <a:p>
            <a:r>
              <a:rPr lang="en-US" dirty="0">
                <a:solidFill>
                  <a:srgbClr val="202020"/>
                </a:solidFill>
              </a:rPr>
              <a:t>last 2 digits “32” is divisible by 4 so the number 2,532 is divisible by 4</a:t>
            </a:r>
            <a:endParaRPr lang="en-US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1F4D9CE-8FDC-60D4-2BB4-0420F159A36D}"/>
              </a:ext>
            </a:extLst>
          </p:cNvPr>
          <p:cNvCxnSpPr>
            <a:cxnSpLocks/>
          </p:cNvCxnSpPr>
          <p:nvPr/>
        </p:nvCxnSpPr>
        <p:spPr>
          <a:xfrm flipH="1">
            <a:off x="2014538" y="4486276"/>
            <a:ext cx="242888" cy="1571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3AC8F1D-4CB1-8EBD-308E-1DC92717F1B8}"/>
              </a:ext>
            </a:extLst>
          </p:cNvPr>
          <p:cNvSpPr txBox="1"/>
          <p:nvPr/>
        </p:nvSpPr>
        <p:spPr>
          <a:xfrm>
            <a:off x="2257426" y="4274106"/>
            <a:ext cx="2107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The last two digits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87E58A1-7707-E313-19B3-BFE838E58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1819398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ACC676-4128-206D-187E-39ECAB774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3764F-4CD3-687D-5CDA-2EF73DFA5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50C68-67EE-7CCC-CECA-052E6FE5A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Check if the numbers are divisible by 4 ?</a:t>
            </a:r>
          </a:p>
          <a:p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140  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2,121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25,453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11,516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35E2CB-E845-533E-A90D-700388C83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2060"/>
                </a:solidFill>
              </a:rPr>
              <a:t>www.tutorlijoch.com</a:t>
            </a:r>
          </a:p>
        </p:txBody>
      </p:sp>
    </p:spTree>
    <p:extLst>
      <p:ext uri="{BB962C8B-B14F-4D97-AF65-F5344CB8AC3E}">
        <p14:creationId xmlns:p14="http://schemas.microsoft.com/office/powerpoint/2010/main" val="38317127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517</TotalTime>
  <Words>1285</Words>
  <Application>Microsoft Office PowerPoint</Application>
  <PresentationFormat>Widescreen</PresentationFormat>
  <Paragraphs>301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Calibri</vt:lpstr>
      <vt:lpstr>Tw Cen MT</vt:lpstr>
      <vt:lpstr>Tw Cen MT Condensed</vt:lpstr>
      <vt:lpstr>Wingdings 3</vt:lpstr>
      <vt:lpstr>Integral</vt:lpstr>
      <vt:lpstr>Divisibility Rules</vt:lpstr>
      <vt:lpstr>Divisibility By “2”</vt:lpstr>
      <vt:lpstr>Practice Questions</vt:lpstr>
      <vt:lpstr>Answer</vt:lpstr>
      <vt:lpstr>Divisibility By “3”</vt:lpstr>
      <vt:lpstr>Practice Questions</vt:lpstr>
      <vt:lpstr>Answer</vt:lpstr>
      <vt:lpstr>Divisibility By “4”</vt:lpstr>
      <vt:lpstr>Practice</vt:lpstr>
      <vt:lpstr>Answer</vt:lpstr>
      <vt:lpstr>Divisibility By “5”</vt:lpstr>
      <vt:lpstr>Practice Questions</vt:lpstr>
      <vt:lpstr>Answer</vt:lpstr>
      <vt:lpstr>Divisibility By “6”</vt:lpstr>
      <vt:lpstr>Practice Questions</vt:lpstr>
      <vt:lpstr>Answer</vt:lpstr>
      <vt:lpstr>Divisibility By “8”</vt:lpstr>
      <vt:lpstr>Practice Questions</vt:lpstr>
      <vt:lpstr>Answer</vt:lpstr>
      <vt:lpstr>Divisibility By “3”</vt:lpstr>
      <vt:lpstr>Practice Questions</vt:lpstr>
      <vt:lpstr>Answer</vt:lpstr>
      <vt:lpstr>Divisibility By “9”</vt:lpstr>
      <vt:lpstr>Practice Questions</vt:lpstr>
      <vt:lpstr>Answer</vt:lpstr>
      <vt:lpstr>Divisibility By “10”</vt:lpstr>
      <vt:lpstr>Practice Questions</vt:lpstr>
      <vt:lpstr>Answer</vt:lpstr>
      <vt:lpstr>Summery 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Brook Amanuel Kassahun</dc:creator>
  <cp:lastModifiedBy>Brook Amanuel Kassahun</cp:lastModifiedBy>
  <cp:revision>7</cp:revision>
  <dcterms:created xsi:type="dcterms:W3CDTF">2025-10-26T06:57:28Z</dcterms:created>
  <dcterms:modified xsi:type="dcterms:W3CDTF">2025-10-26T15:34:57Z</dcterms:modified>
</cp:coreProperties>
</file>